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v" ContentType="video/x-ms-wm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3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4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36" r:id="rId2"/>
    <p:sldMasterId id="2147483754" r:id="rId3"/>
    <p:sldMasterId id="2147483700" r:id="rId4"/>
    <p:sldMasterId id="2147483718" r:id="rId5"/>
  </p:sldMasterIdLst>
  <p:notesMasterIdLst>
    <p:notesMasterId r:id="rId14"/>
  </p:notesMasterIdLst>
  <p:handoutMasterIdLst>
    <p:handoutMasterId r:id="rId15"/>
  </p:handoutMasterIdLst>
  <p:sldIdLst>
    <p:sldId id="256" r:id="rId6"/>
    <p:sldId id="258" r:id="rId7"/>
    <p:sldId id="292" r:id="rId8"/>
    <p:sldId id="290" r:id="rId9"/>
    <p:sldId id="261" r:id="rId10"/>
    <p:sldId id="279" r:id="rId11"/>
    <p:sldId id="289" r:id="rId12"/>
    <p:sldId id="278" r:id="rId13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3B7B7"/>
    <a:srgbClr val="000000"/>
    <a:srgbClr val="091625"/>
    <a:srgbClr val="251F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555" autoAdjust="0"/>
    <p:restoredTop sz="94660"/>
  </p:normalViewPr>
  <p:slideViewPr>
    <p:cSldViewPr>
      <p:cViewPr varScale="1">
        <p:scale>
          <a:sx n="135" d="100"/>
          <a:sy n="135" d="100"/>
        </p:scale>
        <p:origin x="1194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9" d="100"/>
          <a:sy n="99" d="100"/>
        </p:scale>
        <p:origin x="-2388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F15C0B-2712-4899-A610-6A22CFA8CC92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656F9E-7A5B-4BEA-8047-39AAE21FA2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661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CB4C4C-8D7B-4065-B2D3-90A0A720B725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F507B-63B0-4278-9BE7-E88EDFAAA1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512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1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86200"/>
            <a:ext cx="7772400" cy="700088"/>
          </a:xfrm>
        </p:spPr>
        <p:txBody>
          <a:bodyPr anchor="b">
            <a:normAutofit/>
          </a:bodyPr>
          <a:lstStyle>
            <a:lvl1pPr algn="ctr">
              <a:defRPr sz="2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572000"/>
            <a:ext cx="6400800" cy="51435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4796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01332" y="304800"/>
            <a:ext cx="4572696" cy="51435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2971800" y="133350"/>
            <a:ext cx="6019802" cy="394097"/>
          </a:xfrm>
        </p:spPr>
        <p:txBody>
          <a:bodyPr/>
          <a:lstStyle>
            <a:lvl1pPr algn="l"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Oval 13"/>
          <p:cNvSpPr/>
          <p:nvPr userDrawn="1"/>
        </p:nvSpPr>
        <p:spPr>
          <a:xfrm>
            <a:off x="1246191" y="3640786"/>
            <a:ext cx="381000" cy="215900"/>
          </a:xfrm>
          <a:prstGeom prst="ellipse">
            <a:avLst/>
          </a:prstGeom>
          <a:gradFill>
            <a:gsLst>
              <a:gs pos="0">
                <a:schemeClr val="accent1">
                  <a:shade val="51000"/>
                  <a:satMod val="130000"/>
                  <a:alpha val="73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13" y="3523179"/>
            <a:ext cx="145611" cy="265740"/>
          </a:xfrm>
          <a:prstGeom prst="rect">
            <a:avLst/>
          </a:prstGeom>
        </p:spPr>
      </p:pic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2971800" y="742950"/>
            <a:ext cx="6019800" cy="3886200"/>
          </a:xfrm>
        </p:spPr>
        <p:txBody>
          <a:bodyPr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43"/>
          <a:stretch/>
        </p:blipFill>
        <p:spPr>
          <a:xfrm>
            <a:off x="3505200" y="-1932952"/>
            <a:ext cx="1905000" cy="15995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62"/>
          <a:stretch/>
        </p:blipFill>
        <p:spPr>
          <a:xfrm>
            <a:off x="1200150" y="1951380"/>
            <a:ext cx="1905000" cy="160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928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7" presetClass="path" presetSubtype="0" accel="31000" decel="66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 3.20988E-6 C -0.01927 0.08796 -0.0408 0.3358 -0.09583 0.48117 C -0.15087 0.62654 -0.20729 0.68364 -0.25208 0.75524 " pathEditMode="relative" rAng="0" ptsTypes="fsf">
                                      <p:cBhvr>
                                        <p:cTn id="8" dur="2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4" y="3774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grpId="0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9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9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8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0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3.33333E-6 4.93827E-6 C 3.33333E-6 0.0003 0.1559 0.06913 0.21771 0.17993 C 0.27951 0.29074 0.37152 0.5895 0.4125 0.7003 " pathEditMode="relative" rAng="0" ptsTypes="fsf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25" y="3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ed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971550"/>
            <a:ext cx="6019800" cy="3733800"/>
          </a:xfrm>
        </p:spPr>
        <p:txBody>
          <a:bodyPr>
            <a:normAutofit/>
          </a:bodyPr>
          <a:lstStyle>
            <a:lvl1pPr marL="171450" indent="-171450">
              <a:buFont typeface="Arial" pitchFamily="34" charset="0"/>
              <a:buChar char="•"/>
              <a:defRPr sz="24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628650" indent="-171450">
              <a:buFont typeface="Arial" pitchFamily="34" charset="0"/>
              <a:buChar char="•"/>
              <a:defRPr sz="2000"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 marL="1085850" indent="-171450">
              <a:buFont typeface="Arial" pitchFamily="34" charset="0"/>
              <a:buChar char="•"/>
              <a:defRPr sz="1800"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 marL="1543050" indent="-171450">
              <a:buFont typeface="Arial" pitchFamily="34" charset="0"/>
              <a:buChar char="•"/>
              <a:defRPr sz="1600"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 marL="2000250" indent="-171450">
              <a:buFont typeface="Arial" pitchFamily="34" charset="0"/>
              <a:buChar char="•"/>
              <a:defRPr sz="1600"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632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Light Backgrou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971800" y="971550"/>
            <a:ext cx="5943600" cy="3733800"/>
          </a:xfrm>
        </p:spPr>
        <p:txBody>
          <a:bodyPr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73896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No Side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3276598" y="971550"/>
            <a:ext cx="6172200" cy="3657600"/>
          </a:xfrm>
        </p:spPr>
        <p:txBody>
          <a:bodyPr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398" y="285750"/>
            <a:ext cx="6553202" cy="394097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3606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1563291"/>
            <a:ext cx="7086600" cy="1021556"/>
          </a:xfrm>
        </p:spPr>
        <p:txBody>
          <a:bodyPr anchor="t"/>
          <a:lstStyle>
            <a:lvl1pPr algn="l">
              <a:defRPr sz="4000" b="0" cap="all">
                <a:solidFill>
                  <a:schemeClr val="bg1">
                    <a:lumMod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8400" y="438150"/>
            <a:ext cx="70866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17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38400" y="1123950"/>
            <a:ext cx="1929114" cy="228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123950"/>
            <a:ext cx="1929114" cy="228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033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19400" y="228600"/>
            <a:ext cx="3732334" cy="47982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819400" y="800101"/>
            <a:ext cx="3732334" cy="382904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58000" y="228600"/>
            <a:ext cx="3733800" cy="47982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858000" y="800101"/>
            <a:ext cx="3733800" cy="382904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2146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200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633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603"/>
            <a:ext cx="5726575" cy="506016"/>
          </a:xfrm>
        </p:spPr>
        <p:txBody>
          <a:bodyPr anchor="b"/>
          <a:lstStyle>
            <a:lvl1pPr algn="l">
              <a:defRPr sz="2000" b="1"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8400" y="1047750"/>
            <a:ext cx="3962400" cy="257020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742950"/>
            <a:ext cx="1828800" cy="2827116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9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243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3594497"/>
            <a:ext cx="5486400" cy="425054"/>
          </a:xfrm>
        </p:spPr>
        <p:txBody>
          <a:bodyPr anchor="b"/>
          <a:lstStyle>
            <a:lvl1pPr algn="l"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71800" y="133350"/>
            <a:ext cx="5943600" cy="3352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4200" y="4019550"/>
            <a:ext cx="5486400" cy="603647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9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6023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435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96200" y="228600"/>
            <a:ext cx="990600" cy="4388644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7162800" cy="438864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4113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914400" y="228600"/>
            <a:ext cx="3276600" cy="2343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228600"/>
            <a:ext cx="4495800" cy="2343986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914400" y="2571750"/>
            <a:ext cx="3276600" cy="228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5"/>
          </p:nvPr>
        </p:nvSpPr>
        <p:spPr>
          <a:xfrm>
            <a:off x="4191000" y="2571750"/>
            <a:ext cx="4648200" cy="2286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280796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re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124200" y="5669756"/>
            <a:ext cx="2895600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5669756"/>
            <a:ext cx="2133600" cy="273844"/>
          </a:xfrm>
        </p:spPr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914401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3619498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4"/>
          </p:nvPr>
        </p:nvSpPr>
        <p:spPr>
          <a:xfrm>
            <a:off x="6324597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914401" y="1245394"/>
            <a:ext cx="2514597" cy="188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6"/>
          </p:nvPr>
        </p:nvSpPr>
        <p:spPr>
          <a:xfrm>
            <a:off x="3619497" y="1245394"/>
            <a:ext cx="2514600" cy="188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7"/>
          </p:nvPr>
        </p:nvSpPr>
        <p:spPr>
          <a:xfrm>
            <a:off x="6324597" y="1245394"/>
            <a:ext cx="2514600" cy="188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968877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-76200" y="5090431"/>
            <a:ext cx="9296400" cy="112939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0"/>
          </a:gradFill>
          <a:ln w="9525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8382"/>
            <a:ext cx="9144000" cy="5143500"/>
          </a:xfrm>
          <a:prstGeom prst="rect">
            <a:avLst/>
          </a:prstGeom>
          <a:blipFill dpi="0" rotWithShape="1">
            <a:blip r:embed="rId4">
              <a:alphaModFix am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1122744" y="57150"/>
            <a:ext cx="6802056" cy="3935393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8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165100" dist="190500" dir="5760000" sx="103000" sy="103000" algn="t" rotWithShape="0">
              <a:prstClr val="black">
                <a:alpha val="19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scientist_working.mov">
            <a:hlinkClick r:id="" action="ppaction://media"/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9200" y="167351"/>
            <a:ext cx="6582834" cy="370284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1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86200"/>
            <a:ext cx="7772400" cy="700088"/>
          </a:xfrm>
        </p:spPr>
        <p:txBody>
          <a:bodyPr anchor="b">
            <a:normAutofit/>
          </a:bodyPr>
          <a:lstStyle>
            <a:lvl1pPr algn="ctr">
              <a:defRPr sz="24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572000"/>
            <a:ext cx="6400800" cy="51435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1122744" y="19050"/>
            <a:ext cx="6802056" cy="3973493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529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84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228600" y="361950"/>
            <a:ext cx="6019802" cy="394097"/>
          </a:xfrm>
        </p:spPr>
        <p:txBody>
          <a:bodyPr/>
          <a:lstStyle>
            <a:lvl1pPr algn="l"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3124198" y="1047750"/>
            <a:ext cx="6019800" cy="3886200"/>
          </a:xfrm>
        </p:spPr>
        <p:txBody>
          <a:bodyPr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15591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ed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971550"/>
            <a:ext cx="6019800" cy="3733800"/>
          </a:xfrm>
        </p:spPr>
        <p:txBody>
          <a:bodyPr>
            <a:normAutofit/>
          </a:bodyPr>
          <a:lstStyle>
            <a:lvl1pPr marL="171450" indent="-171450">
              <a:buFont typeface="Arial" pitchFamily="34" charset="0"/>
              <a:buChar char="•"/>
              <a:defRPr sz="24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628650" indent="-171450">
              <a:buFont typeface="Arial" pitchFamily="34" charset="0"/>
              <a:buChar char="•"/>
              <a:defRPr sz="2000"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 marL="1085850" indent="-171450">
              <a:buFont typeface="Arial" pitchFamily="34" charset="0"/>
              <a:buChar char="•"/>
              <a:defRPr sz="1800"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 marL="1543050" indent="-171450">
              <a:buFont typeface="Arial" pitchFamily="34" charset="0"/>
              <a:buChar char="•"/>
              <a:defRPr sz="1600"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 marL="2000250" indent="-171450">
              <a:buFont typeface="Arial" pitchFamily="34" charset="0"/>
              <a:buChar char="•"/>
              <a:defRPr sz="1600"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9724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Light Backgrou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971800" y="971550"/>
            <a:ext cx="5943600" cy="3733800"/>
          </a:xfrm>
        </p:spPr>
        <p:txBody>
          <a:bodyPr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120458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No Side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819400" y="971550"/>
            <a:ext cx="6172200" cy="3657600"/>
          </a:xfrm>
        </p:spPr>
        <p:txBody>
          <a:bodyPr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621112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1563291"/>
            <a:ext cx="7086600" cy="1021556"/>
          </a:xfrm>
        </p:spPr>
        <p:txBody>
          <a:bodyPr anchor="t"/>
          <a:lstStyle>
            <a:lvl1pPr algn="l">
              <a:defRPr sz="4000" b="0" cap="all">
                <a:solidFill>
                  <a:schemeClr val="bg1">
                    <a:lumMod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8400" y="438150"/>
            <a:ext cx="70866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90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38400" y="1123950"/>
            <a:ext cx="1929114" cy="228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123950"/>
            <a:ext cx="1929114" cy="228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644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19400" y="228600"/>
            <a:ext cx="3732334" cy="47982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819400" y="800101"/>
            <a:ext cx="3732334" cy="382904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58000" y="228600"/>
            <a:ext cx="3733800" cy="47982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858000" y="800101"/>
            <a:ext cx="3733800" cy="382904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221992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2991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11946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603"/>
            <a:ext cx="5726575" cy="506016"/>
          </a:xfrm>
        </p:spPr>
        <p:txBody>
          <a:bodyPr anchor="b"/>
          <a:lstStyle>
            <a:lvl1pPr algn="l">
              <a:defRPr sz="2000" b="1"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8400" y="1047750"/>
            <a:ext cx="3962400" cy="257020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742950"/>
            <a:ext cx="1828800" cy="2827116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9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6496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3594497"/>
            <a:ext cx="5486400" cy="425054"/>
          </a:xfrm>
        </p:spPr>
        <p:txBody>
          <a:bodyPr anchor="b"/>
          <a:lstStyle>
            <a:lvl1pPr algn="l"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71800" y="133350"/>
            <a:ext cx="5943600" cy="3352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4200" y="4019550"/>
            <a:ext cx="5486400" cy="603647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9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8573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7545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96200" y="228600"/>
            <a:ext cx="990600" cy="4388644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7162800" cy="438864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7815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/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01332" y="304800"/>
            <a:ext cx="4572696" cy="5143500"/>
          </a:xfrm>
          <a:prstGeom prst="rect">
            <a:avLst/>
          </a:prstGeom>
        </p:spPr>
      </p:pic>
      <p:sp>
        <p:nvSpPr>
          <p:cNvPr id="13" name="Oval 12"/>
          <p:cNvSpPr/>
          <p:nvPr userDrawn="1"/>
        </p:nvSpPr>
        <p:spPr>
          <a:xfrm>
            <a:off x="1246191" y="3640786"/>
            <a:ext cx="381000" cy="215900"/>
          </a:xfrm>
          <a:prstGeom prst="ellipse">
            <a:avLst/>
          </a:prstGeom>
          <a:gradFill>
            <a:gsLst>
              <a:gs pos="0">
                <a:schemeClr val="accent1">
                  <a:shade val="51000"/>
                  <a:satMod val="130000"/>
                  <a:alpha val="73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13" y="3523179"/>
            <a:ext cx="145611" cy="2657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43"/>
          <a:stretch/>
        </p:blipFill>
        <p:spPr>
          <a:xfrm>
            <a:off x="3505200" y="-1932952"/>
            <a:ext cx="1905000" cy="15995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62"/>
          <a:stretch/>
        </p:blipFill>
        <p:spPr>
          <a:xfrm>
            <a:off x="1200150" y="1951380"/>
            <a:ext cx="1905000" cy="1601445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2362200" y="106680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2362200" y="169545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2362200" y="232410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2362200" y="295275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1533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31000" decel="66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20988E-6 C -0.01927 0.08796 -0.0408 0.3358 -0.09583 0.48117 C -0.15087 0.62654 -0.20729 0.68364 -0.25208 0.75524 " pathEditMode="relative" rAng="0" ptsTypes="fsf">
                                      <p:cBhvr>
                                        <p:cTn id="10" dur="2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4" y="3774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1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1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0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3.33333E-6 4.93827E-6 C 3.33333E-6 0.0003 0.1559 0.06913 0.21771 0.17993 C 0.27951 0.29074 0.37152 0.5895 0.4125 0.7003 " pathEditMode="relative" rAng="0" ptsTypes="fsf">
                                      <p:cBhvr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25" y="3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914400" y="228600"/>
            <a:ext cx="3276600" cy="2343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228600"/>
            <a:ext cx="4495800" cy="2343986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914400" y="2571750"/>
            <a:ext cx="3276600" cy="228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5"/>
          </p:nvPr>
        </p:nvSpPr>
        <p:spPr>
          <a:xfrm>
            <a:off x="4191000" y="2571750"/>
            <a:ext cx="4648200" cy="2286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947357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124200" y="5669756"/>
            <a:ext cx="2895600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5669756"/>
            <a:ext cx="2133600" cy="273844"/>
          </a:xfrm>
        </p:spPr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914401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3619498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4"/>
          </p:nvPr>
        </p:nvSpPr>
        <p:spPr>
          <a:xfrm>
            <a:off x="6324597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914401" y="1245394"/>
            <a:ext cx="2514597" cy="188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6"/>
          </p:nvPr>
        </p:nvSpPr>
        <p:spPr>
          <a:xfrm>
            <a:off x="3619497" y="1245394"/>
            <a:ext cx="2514600" cy="188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7"/>
          </p:nvPr>
        </p:nvSpPr>
        <p:spPr>
          <a:xfrm>
            <a:off x="6324597" y="1245394"/>
            <a:ext cx="2514600" cy="188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180405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-76200" y="5090431"/>
            <a:ext cx="9296400" cy="112939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0"/>
          </a:gradFill>
          <a:ln w="9525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19050"/>
            <a:ext cx="9144000" cy="5143500"/>
          </a:xfrm>
          <a:prstGeom prst="rect">
            <a:avLst/>
          </a:prstGeom>
          <a:blipFill dpi="0" rotWithShape="1">
            <a:blip r:embed="rId2">
              <a:alphaModFix am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1122744" y="57150"/>
            <a:ext cx="6802056" cy="3935393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8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165100" dist="190500" dir="5760000" sx="103000" sy="103000" algn="t" rotWithShape="0">
              <a:prstClr val="black">
                <a:alpha val="19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1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86200"/>
            <a:ext cx="7772400" cy="700088"/>
          </a:xfrm>
        </p:spPr>
        <p:txBody>
          <a:bodyPr anchor="b">
            <a:normAutofit/>
          </a:bodyPr>
          <a:lstStyle>
            <a:lvl1pPr algn="ctr">
              <a:defRPr sz="24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572000"/>
            <a:ext cx="6400800" cy="51435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856" y="185166"/>
            <a:ext cx="6583136" cy="3706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54529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228600" y="361950"/>
            <a:ext cx="6019802" cy="394097"/>
          </a:xfrm>
        </p:spPr>
        <p:txBody>
          <a:bodyPr/>
          <a:lstStyle>
            <a:lvl1pPr algn="l"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3124198" y="1047750"/>
            <a:ext cx="6019800" cy="3886200"/>
          </a:xfrm>
        </p:spPr>
        <p:txBody>
          <a:bodyPr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86122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ed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971550"/>
            <a:ext cx="6019800" cy="3733800"/>
          </a:xfrm>
        </p:spPr>
        <p:txBody>
          <a:bodyPr>
            <a:normAutofit/>
          </a:bodyPr>
          <a:lstStyle>
            <a:lvl1pPr marL="171450" indent="-171450">
              <a:buFont typeface="Arial" pitchFamily="34" charset="0"/>
              <a:buChar char="•"/>
              <a:defRPr sz="24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628650" indent="-171450">
              <a:buFont typeface="Arial" pitchFamily="34" charset="0"/>
              <a:buChar char="•"/>
              <a:defRPr sz="2000"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 marL="1085850" indent="-171450">
              <a:buFont typeface="Arial" pitchFamily="34" charset="0"/>
              <a:buChar char="•"/>
              <a:defRPr sz="1800"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 marL="1543050" indent="-171450">
              <a:buFont typeface="Arial" pitchFamily="34" charset="0"/>
              <a:buChar char="•"/>
              <a:defRPr sz="1600"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 marL="2000250" indent="-171450">
              <a:buFont typeface="Arial" pitchFamily="34" charset="0"/>
              <a:buChar char="•"/>
              <a:defRPr sz="1600"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00345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Light Backgrou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971800" y="971550"/>
            <a:ext cx="5943600" cy="3733800"/>
          </a:xfrm>
        </p:spPr>
        <p:txBody>
          <a:bodyPr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586688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No Side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819400" y="971550"/>
            <a:ext cx="6172200" cy="3657600"/>
          </a:xfrm>
        </p:spPr>
        <p:txBody>
          <a:bodyPr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4320907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1563291"/>
            <a:ext cx="7086600" cy="1021556"/>
          </a:xfrm>
        </p:spPr>
        <p:txBody>
          <a:bodyPr anchor="t"/>
          <a:lstStyle>
            <a:lvl1pPr algn="l">
              <a:defRPr sz="4000" b="0" cap="all">
                <a:solidFill>
                  <a:schemeClr val="bg1">
                    <a:lumMod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8400" y="438150"/>
            <a:ext cx="70866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0063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38400" y="1123950"/>
            <a:ext cx="1929114" cy="228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123950"/>
            <a:ext cx="1929114" cy="228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0488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19400" y="228600"/>
            <a:ext cx="3732334" cy="47982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819400" y="800101"/>
            <a:ext cx="3732334" cy="382904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58000" y="228600"/>
            <a:ext cx="3733800" cy="47982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858000" y="800101"/>
            <a:ext cx="3733800" cy="382904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089071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23668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7795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603"/>
            <a:ext cx="5726575" cy="506016"/>
          </a:xfrm>
        </p:spPr>
        <p:txBody>
          <a:bodyPr anchor="b"/>
          <a:lstStyle>
            <a:lvl1pPr algn="l">
              <a:defRPr sz="2000" b="1"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8400" y="1047750"/>
            <a:ext cx="3962400" cy="257020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742950"/>
            <a:ext cx="1828800" cy="2827116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9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96936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3594497"/>
            <a:ext cx="5486400" cy="425054"/>
          </a:xfrm>
        </p:spPr>
        <p:txBody>
          <a:bodyPr anchor="b"/>
          <a:lstStyle>
            <a:lvl1pPr algn="l"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71800" y="133350"/>
            <a:ext cx="5943600" cy="3352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4200" y="4019550"/>
            <a:ext cx="5486400" cy="603647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9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84219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18578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96200" y="228600"/>
            <a:ext cx="990600" cy="4388644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7162800" cy="438864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0514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/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01332" y="304800"/>
            <a:ext cx="4572696" cy="5143500"/>
          </a:xfrm>
          <a:prstGeom prst="rect">
            <a:avLst/>
          </a:prstGeom>
        </p:spPr>
      </p:pic>
      <p:sp>
        <p:nvSpPr>
          <p:cNvPr id="13" name="Oval 12"/>
          <p:cNvSpPr/>
          <p:nvPr userDrawn="1"/>
        </p:nvSpPr>
        <p:spPr>
          <a:xfrm>
            <a:off x="1246191" y="3640786"/>
            <a:ext cx="381000" cy="215900"/>
          </a:xfrm>
          <a:prstGeom prst="ellipse">
            <a:avLst/>
          </a:prstGeom>
          <a:gradFill>
            <a:gsLst>
              <a:gs pos="0">
                <a:schemeClr val="accent1">
                  <a:shade val="51000"/>
                  <a:satMod val="130000"/>
                  <a:alpha val="73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13" y="3523179"/>
            <a:ext cx="145611" cy="2657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43"/>
          <a:stretch/>
        </p:blipFill>
        <p:spPr>
          <a:xfrm>
            <a:off x="3505200" y="-1932952"/>
            <a:ext cx="1905000" cy="15995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62"/>
          <a:stretch/>
        </p:blipFill>
        <p:spPr>
          <a:xfrm>
            <a:off x="1200150" y="1951380"/>
            <a:ext cx="1905000" cy="1601445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2362200" y="106680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2362200" y="169545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2362200" y="232410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2362200" y="295275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7636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31000" decel="66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20988E-6 C -0.01927 0.08796 -0.0408 0.3358 -0.09583 0.48117 C -0.15087 0.62654 -0.20729 0.68364 -0.25208 0.75524 " pathEditMode="relative" rAng="0" ptsTypes="fsf">
                                      <p:cBhvr>
                                        <p:cTn id="10" dur="2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4" y="3774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1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1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0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3.33333E-6 4.93827E-6 C 3.33333E-6 0.0003 0.1559 0.06913 0.21771 0.17993 C 0.27951 0.29074 0.37152 0.5895 0.4125 0.7003 " pathEditMode="relative" rAng="0" ptsTypes="fsf">
                                      <p:cBhvr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25" y="3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914400" y="228600"/>
            <a:ext cx="3276600" cy="2343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228600"/>
            <a:ext cx="4495800" cy="2343986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914400" y="2571750"/>
            <a:ext cx="3276600" cy="228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5"/>
          </p:nvPr>
        </p:nvSpPr>
        <p:spPr>
          <a:xfrm>
            <a:off x="4191000" y="2571750"/>
            <a:ext cx="4648200" cy="2286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2527594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124200" y="5669756"/>
            <a:ext cx="2895600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5669756"/>
            <a:ext cx="2133600" cy="273844"/>
          </a:xfrm>
        </p:spPr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914401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3619498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4"/>
          </p:nvPr>
        </p:nvSpPr>
        <p:spPr>
          <a:xfrm>
            <a:off x="6324597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914401" y="1245394"/>
            <a:ext cx="2514597" cy="188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6"/>
          </p:nvPr>
        </p:nvSpPr>
        <p:spPr>
          <a:xfrm>
            <a:off x="3619497" y="1245394"/>
            <a:ext cx="2514600" cy="188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7"/>
          </p:nvPr>
        </p:nvSpPr>
        <p:spPr>
          <a:xfrm>
            <a:off x="6324597" y="1245394"/>
            <a:ext cx="2514600" cy="188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7710282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1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819150"/>
            <a:ext cx="7772400" cy="700088"/>
          </a:xfrm>
        </p:spPr>
        <p:txBody>
          <a:bodyPr anchor="b">
            <a:normAutofit/>
          </a:bodyPr>
          <a:lstStyle>
            <a:lvl1pPr algn="ctr"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1504950"/>
            <a:ext cx="6400800" cy="51435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>
                    <a:lumMod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9310105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2362200" y="1047750"/>
            <a:ext cx="4419600" cy="2590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3518779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ed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971550"/>
            <a:ext cx="4495800" cy="2667000"/>
          </a:xfrm>
        </p:spPr>
        <p:txBody>
          <a:bodyPr>
            <a:normAutofit/>
          </a:bodyPr>
          <a:lstStyle>
            <a:lvl1pPr marL="171450" indent="-171450">
              <a:buFont typeface="Arial" pitchFamily="34" charset="0"/>
              <a:buChar char="•"/>
              <a:defRPr sz="2400"/>
            </a:lvl1pPr>
            <a:lvl2pPr marL="628650" indent="-171450">
              <a:buFont typeface="Arial" pitchFamily="34" charset="0"/>
              <a:buChar char="•"/>
              <a:defRPr sz="2000"/>
            </a:lvl2pPr>
            <a:lvl3pPr marL="1085850" indent="-171450">
              <a:buFont typeface="Arial" pitchFamily="34" charset="0"/>
              <a:buChar char="•"/>
              <a:defRPr sz="1800"/>
            </a:lvl3pPr>
            <a:lvl4pPr marL="1543050" indent="-171450">
              <a:buFont typeface="Arial" pitchFamily="34" charset="0"/>
              <a:buChar char="•"/>
              <a:defRPr sz="1600"/>
            </a:lvl4pPr>
            <a:lvl5pPr marL="2000250" indent="-171450"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16129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Light Backgrou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362200" y="971550"/>
            <a:ext cx="4495800" cy="2743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096982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No Side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362200" y="971550"/>
            <a:ext cx="4572000" cy="2667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9641966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1563291"/>
            <a:ext cx="7086600" cy="1021556"/>
          </a:xfrm>
        </p:spPr>
        <p:txBody>
          <a:bodyPr anchor="t"/>
          <a:lstStyle>
            <a:lvl1pPr algn="l">
              <a:defRPr sz="4000" b="0" cap="all">
                <a:solidFill>
                  <a:schemeClr val="bg1">
                    <a:lumMod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8400" y="438150"/>
            <a:ext cx="70866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9646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33350"/>
            <a:ext cx="6553202" cy="394097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2724150"/>
            <a:ext cx="1929114" cy="2286000"/>
          </a:xfrm>
        </p:spPr>
        <p:txBody>
          <a:bodyPr/>
          <a:lstStyle>
            <a:lvl1pPr>
              <a:defRPr sz="20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>
              <a:defRPr sz="2000"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>
              <a:defRPr sz="1800"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>
              <a:defRPr sz="1800"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800350"/>
            <a:ext cx="1929114" cy="2286000"/>
          </a:xfrm>
        </p:spPr>
        <p:txBody>
          <a:bodyPr/>
          <a:lstStyle>
            <a:lvl1pPr>
              <a:defRPr sz="20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>
              <a:defRPr sz="2000"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>
              <a:defRPr sz="1800"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>
              <a:defRPr sz="1800"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3159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19400" y="228600"/>
            <a:ext cx="3732334" cy="47982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819400" y="800101"/>
            <a:ext cx="3732334" cy="382904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58000" y="228600"/>
            <a:ext cx="3733800" cy="47982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858000" y="800101"/>
            <a:ext cx="3733800" cy="382904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2352095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29709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59137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5379"/>
            <a:ext cx="5726575" cy="506016"/>
          </a:xfrm>
        </p:spPr>
        <p:txBody>
          <a:bodyPr anchor="b"/>
          <a:lstStyle>
            <a:lvl1pPr algn="l">
              <a:defRPr sz="2000" b="1"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666750"/>
            <a:ext cx="3886200" cy="4114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" y="590550"/>
            <a:ext cx="2590800" cy="2293716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9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2400" y="2475510"/>
            <a:ext cx="2688774" cy="2687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24441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-57150"/>
            <a:ext cx="5486400" cy="425054"/>
          </a:xfrm>
        </p:spPr>
        <p:txBody>
          <a:bodyPr anchor="b"/>
          <a:lstStyle>
            <a:lvl1pPr algn="l"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90800" y="1200150"/>
            <a:ext cx="3938954" cy="213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367903"/>
            <a:ext cx="5486400" cy="603647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9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30497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32286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96200" y="228600"/>
            <a:ext cx="990600" cy="4388644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7162800" cy="438864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79614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/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2362200" y="106680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2362200" y="169545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2362200" y="232410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2362200" y="295275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110267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914400" y="228600"/>
            <a:ext cx="3276600" cy="2343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228600"/>
            <a:ext cx="4495800" cy="2343986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914400" y="2571750"/>
            <a:ext cx="3276600" cy="228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5"/>
          </p:nvPr>
        </p:nvSpPr>
        <p:spPr>
          <a:xfrm>
            <a:off x="4191000" y="2571750"/>
            <a:ext cx="4648200" cy="2286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7291554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124200" y="5669756"/>
            <a:ext cx="2895600" cy="273844"/>
          </a:xfrm>
        </p:spPr>
        <p:txBody>
          <a:bodyPr/>
          <a:lstStyle>
            <a:lvl1pPr>
              <a:defRPr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5669756"/>
            <a:ext cx="2133600" cy="273844"/>
          </a:xfrm>
        </p:spPr>
        <p:txBody>
          <a:bodyPr/>
          <a:lstStyle>
            <a:lvl1pPr>
              <a:defRPr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914401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>
                <a:solidFill>
                  <a:schemeClr val="bg1">
                    <a:lumMod val="90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3619498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>
                <a:solidFill>
                  <a:schemeClr val="bg1">
                    <a:lumMod val="90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4"/>
          </p:nvPr>
        </p:nvSpPr>
        <p:spPr>
          <a:xfrm>
            <a:off x="6324597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>
                <a:solidFill>
                  <a:schemeClr val="bg1">
                    <a:lumMod val="90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914401" y="1245394"/>
            <a:ext cx="2514597" cy="1885950"/>
          </a:xfrm>
        </p:spPr>
        <p:txBody>
          <a:bodyPr/>
          <a:lstStyle>
            <a:lvl1pPr>
              <a:defRPr sz="2800">
                <a:solidFill>
                  <a:schemeClr val="bg1">
                    <a:lumMod val="90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6"/>
          </p:nvPr>
        </p:nvSpPr>
        <p:spPr>
          <a:xfrm>
            <a:off x="3619497" y="1245394"/>
            <a:ext cx="2514600" cy="1885950"/>
          </a:xfrm>
        </p:spPr>
        <p:txBody>
          <a:bodyPr/>
          <a:lstStyle>
            <a:lvl1pPr>
              <a:defRPr sz="2800">
                <a:solidFill>
                  <a:schemeClr val="bg1">
                    <a:lumMod val="90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7"/>
          </p:nvPr>
        </p:nvSpPr>
        <p:spPr>
          <a:xfrm>
            <a:off x="6324597" y="1245394"/>
            <a:ext cx="2514600" cy="1885950"/>
          </a:xfrm>
        </p:spPr>
        <p:txBody>
          <a:bodyPr/>
          <a:lstStyle>
            <a:lvl1pPr>
              <a:defRPr sz="2800">
                <a:solidFill>
                  <a:schemeClr val="bg1">
                    <a:lumMod val="90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09550"/>
            <a:ext cx="6553202" cy="394097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7219967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1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819150"/>
            <a:ext cx="7772400" cy="700088"/>
          </a:xfrm>
        </p:spPr>
        <p:txBody>
          <a:bodyPr anchor="b">
            <a:normAutofit/>
          </a:bodyPr>
          <a:lstStyle>
            <a:lvl1pPr algn="ctr"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1504950"/>
            <a:ext cx="6400800" cy="51435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>
                    <a:lumMod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02784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2362200" y="1047750"/>
            <a:ext cx="4419600" cy="2590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7767488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ed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971550"/>
            <a:ext cx="4495800" cy="2667000"/>
          </a:xfrm>
        </p:spPr>
        <p:txBody>
          <a:bodyPr>
            <a:normAutofit/>
          </a:bodyPr>
          <a:lstStyle>
            <a:lvl1pPr marL="171450" indent="-171450">
              <a:buFont typeface="Arial" pitchFamily="34" charset="0"/>
              <a:buChar char="•"/>
              <a:defRPr sz="2400"/>
            </a:lvl1pPr>
            <a:lvl2pPr marL="628650" indent="-171450">
              <a:buFont typeface="Arial" pitchFamily="34" charset="0"/>
              <a:buChar char="•"/>
              <a:defRPr sz="2000"/>
            </a:lvl2pPr>
            <a:lvl3pPr marL="1085850" indent="-171450">
              <a:buFont typeface="Arial" pitchFamily="34" charset="0"/>
              <a:buChar char="•"/>
              <a:defRPr sz="1800"/>
            </a:lvl3pPr>
            <a:lvl4pPr marL="1543050" indent="-171450">
              <a:buFont typeface="Arial" pitchFamily="34" charset="0"/>
              <a:buChar char="•"/>
              <a:defRPr sz="1600"/>
            </a:lvl4pPr>
            <a:lvl5pPr marL="2000250" indent="-171450"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58641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Light Backgrou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362200" y="971550"/>
            <a:ext cx="4495800" cy="2743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5085221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No Side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362200" y="971550"/>
            <a:ext cx="4572000" cy="2667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742614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559594"/>
            <a:ext cx="7086600" cy="1021556"/>
          </a:xfrm>
        </p:spPr>
        <p:txBody>
          <a:bodyPr anchor="t"/>
          <a:lstStyle>
            <a:lvl1pPr algn="l">
              <a:defRPr sz="4000" b="0" cap="all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4600" y="-628650"/>
            <a:ext cx="70866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33470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96453"/>
            <a:ext cx="6553202" cy="39409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0" y="742950"/>
            <a:ext cx="1929114" cy="228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0" y="742950"/>
            <a:ext cx="1929114" cy="228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11755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0" y="1175098"/>
            <a:ext cx="2514600" cy="352473"/>
          </a:xfrm>
        </p:spPr>
        <p:txBody>
          <a:bodyPr anchor="b">
            <a:noAutofit/>
          </a:bodyPr>
          <a:lstStyle>
            <a:lvl1pPr marL="0" indent="0">
              <a:buNone/>
              <a:defRPr sz="1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0000" y="1714501"/>
            <a:ext cx="2469653" cy="253364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28412" y="1200150"/>
            <a:ext cx="2515588" cy="352473"/>
          </a:xfrm>
        </p:spPr>
        <p:txBody>
          <a:bodyPr anchor="b">
            <a:noAutofit/>
          </a:bodyPr>
          <a:lstStyle>
            <a:lvl1pPr marL="0" indent="0">
              <a:buNone/>
              <a:defRPr sz="1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29400" y="1695452"/>
            <a:ext cx="2470624" cy="253364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98" y="133350"/>
            <a:ext cx="6553202" cy="39409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486277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638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9359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5379"/>
            <a:ext cx="5726575" cy="506016"/>
          </a:xfrm>
        </p:spPr>
        <p:txBody>
          <a:bodyPr anchor="b"/>
          <a:lstStyle>
            <a:lvl1pPr algn="l">
              <a:defRPr sz="2000" b="1"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133350"/>
            <a:ext cx="4419600" cy="4114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" y="590550"/>
            <a:ext cx="2590800" cy="2293716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9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37202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09550"/>
            <a:ext cx="5486400" cy="425054"/>
          </a:xfrm>
        </p:spPr>
        <p:txBody>
          <a:bodyPr anchor="b"/>
          <a:lstStyle>
            <a:lvl1pPr algn="l"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733800" y="1123950"/>
            <a:ext cx="52578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81200" y="634603"/>
            <a:ext cx="5486400" cy="603647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9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51923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38600" y="1276350"/>
            <a:ext cx="4495800" cy="2667000"/>
          </a:xfrm>
        </p:spPr>
        <p:txBody>
          <a:bodyPr vert="eaVert"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96059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96200" y="228600"/>
            <a:ext cx="990600" cy="4388644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7162800" cy="438864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23551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/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4572000" y="121920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4572000" y="184785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4572000" y="247650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4572000" y="3105150"/>
            <a:ext cx="4648200" cy="628650"/>
          </a:xfrm>
        </p:spPr>
        <p:txBody>
          <a:bodyPr anchor="ctr">
            <a:normAutofit/>
          </a:bodyPr>
          <a:lstStyle>
            <a:lvl1pPr marL="57150" indent="0">
              <a:buFontTx/>
              <a:buNone/>
              <a:defRPr sz="1800" baseline="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2725629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914400" y="228600"/>
            <a:ext cx="3276600" cy="2343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228600"/>
            <a:ext cx="4495800" cy="2343986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914400" y="2571750"/>
            <a:ext cx="3276600" cy="228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5"/>
          </p:nvPr>
        </p:nvSpPr>
        <p:spPr>
          <a:xfrm>
            <a:off x="4191000" y="2571750"/>
            <a:ext cx="4648200" cy="2286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9634700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124200" y="5669756"/>
            <a:ext cx="2895600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5669756"/>
            <a:ext cx="2133600" cy="273844"/>
          </a:xfrm>
        </p:spPr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914401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3619498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4"/>
          </p:nvPr>
        </p:nvSpPr>
        <p:spPr>
          <a:xfrm>
            <a:off x="6324597" y="3131344"/>
            <a:ext cx="2514597" cy="2514599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914401" y="1245394"/>
            <a:ext cx="2514597" cy="188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6"/>
          </p:nvPr>
        </p:nvSpPr>
        <p:spPr>
          <a:xfrm>
            <a:off x="3619497" y="1245394"/>
            <a:ext cx="2514600" cy="188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7"/>
          </p:nvPr>
        </p:nvSpPr>
        <p:spPr>
          <a:xfrm>
            <a:off x="6324597" y="1245394"/>
            <a:ext cx="2514600" cy="188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6036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20" Type="http://schemas.openxmlformats.org/officeDocument/2006/relationships/video" Target="../media/media1.wmv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19" Type="http://schemas.microsoft.com/office/2007/relationships/media" Target="../media/media1.wmv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Relationship Id="rId22" Type="http://schemas.openxmlformats.org/officeDocument/2006/relationships/image" Target="../media/image6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6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slideLayout" Target="../slideLayouts/slideLayout80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17" Type="http://schemas.openxmlformats.org/officeDocument/2006/relationships/slideLayout" Target="../slideLayouts/slideLayout84.xml"/><Relationship Id="rId2" Type="http://schemas.openxmlformats.org/officeDocument/2006/relationships/slideLayout" Target="../slideLayouts/slideLayout69.xml"/><Relationship Id="rId16" Type="http://schemas.openxmlformats.org/officeDocument/2006/relationships/slideLayout" Target="../slideLayouts/slideLayout83.xml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77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slideLayout" Target="../slideLayouts/slideLayout8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91625"/>
            </a:gs>
            <a:gs pos="82000">
              <a:srgbClr val="091625"/>
            </a:gs>
            <a:gs pos="99167">
              <a:schemeClr val="bg2">
                <a:lumMod val="5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19050"/>
            <a:ext cx="9144000" cy="5143500"/>
          </a:xfrm>
          <a:prstGeom prst="rect">
            <a:avLst/>
          </a:prstGeom>
          <a:blipFill dpi="0" rotWithShape="1">
            <a:blip r:embed="rId18">
              <a:alphaModFix amt="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01332" y="304800"/>
            <a:ext cx="4572696" cy="514350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5867400" y="2876550"/>
            <a:ext cx="9525000" cy="5257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24200" y="742950"/>
            <a:ext cx="56388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9800" y="133350"/>
            <a:ext cx="6553202" cy="39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88963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4" r:id="rId3"/>
    <p:sldLayoutId id="2147483663" r:id="rId4"/>
    <p:sldLayoutId id="214748368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1" r:id="rId15"/>
    <p:sldLayoutId id="2147483662" r:id="rId16"/>
  </p:sldLayoutIdLst>
  <p:txStyles>
    <p:titleStyle>
      <a:lvl1pPr algn="r" defTabSz="914400" rtl="0" eaLnBrk="1" latinLnBrk="0" hangingPunct="1">
        <a:spcBef>
          <a:spcPct val="0"/>
        </a:spcBef>
        <a:buNone/>
        <a:defRPr sz="2800" kern="1200">
          <a:solidFill>
            <a:schemeClr val="bg1">
              <a:lumMod val="90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091625"/>
            </a:gs>
            <a:gs pos="82000">
              <a:srgbClr val="091625"/>
            </a:gs>
            <a:gs pos="99167">
              <a:schemeClr val="bg2">
                <a:lumMod val="5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19050"/>
            <a:ext cx="9144000" cy="5143500"/>
          </a:xfrm>
          <a:prstGeom prst="rect">
            <a:avLst/>
          </a:prstGeom>
          <a:blipFill dpi="0" rotWithShape="1">
            <a:blip r:embed="rId21">
              <a:alphaModFix amt="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5867400" y="2876550"/>
            <a:ext cx="9525000" cy="5257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24200" y="742950"/>
            <a:ext cx="56388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9800" y="133350"/>
            <a:ext cx="6553202" cy="39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76200" y="1134837"/>
            <a:ext cx="2873828" cy="2884713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8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165100" dist="190500" dir="5760000" sx="103000" sy="103000" algn="t" rotWithShape="0">
              <a:prstClr val="black">
                <a:alpha val="19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-76200" y="5090431"/>
            <a:ext cx="9296400" cy="112939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0"/>
          </a:gradFill>
          <a:ln w="9525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 userDrawn="1"/>
        </p:nvSpPr>
        <p:spPr>
          <a:xfrm rot="10800000">
            <a:off x="-76200" y="-43543"/>
            <a:ext cx="9296400" cy="123825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0"/>
          </a:gradFill>
          <a:ln w="9525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scientist_working_source_slide.mov">
            <a:hlinkClick r:id="" action="ppaction://media"/>
          </p:cNvPr>
          <p:cNvPicPr>
            <a:picLocks noChangeAspect="1"/>
          </p:cNvPicPr>
          <p:nvPr>
            <a:vide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141513" y="1224643"/>
            <a:ext cx="2732315" cy="2732315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76200" y="1224643"/>
            <a:ext cx="2797628" cy="273231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139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  <p:sldLayoutId id="2147483753" r:id="rId17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7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2800" kern="1200">
          <a:solidFill>
            <a:schemeClr val="bg1">
              <a:lumMod val="90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091625"/>
            </a:gs>
            <a:gs pos="82000">
              <a:srgbClr val="091625"/>
            </a:gs>
            <a:gs pos="99167">
              <a:schemeClr val="bg2">
                <a:lumMod val="5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19050"/>
            <a:ext cx="9144000" cy="5143500"/>
          </a:xfrm>
          <a:prstGeom prst="rect">
            <a:avLst/>
          </a:prstGeom>
          <a:blipFill dpi="0" rotWithShape="1">
            <a:blip r:embed="rId19">
              <a:alphaModFix amt="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5867400" y="2876550"/>
            <a:ext cx="9525000" cy="5257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24200" y="742950"/>
            <a:ext cx="56388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9800" y="133350"/>
            <a:ext cx="6553202" cy="39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76200" y="1134837"/>
            <a:ext cx="2873828" cy="2884713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8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165100" dist="190500" dir="5760000" sx="103000" sy="103000" algn="t" rotWithShape="0">
              <a:prstClr val="black">
                <a:alpha val="19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-76200" y="5090431"/>
            <a:ext cx="9296400" cy="112939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0"/>
          </a:gradFill>
          <a:ln w="9525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 userDrawn="1"/>
        </p:nvSpPr>
        <p:spPr>
          <a:xfrm rot="10800000">
            <a:off x="-76200" y="-43543"/>
            <a:ext cx="9296400" cy="123825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0"/>
          </a:gradFill>
          <a:ln w="9525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94" y="1214854"/>
            <a:ext cx="2730782" cy="2730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117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  <p:sldLayoutId id="2147483769" r:id="rId15"/>
    <p:sldLayoutId id="2147483770" r:id="rId16"/>
    <p:sldLayoutId id="2147483771" r:id="rId17"/>
  </p:sldLayoutIdLst>
  <p:txStyles>
    <p:titleStyle>
      <a:lvl1pPr algn="r" defTabSz="914400" rtl="0" eaLnBrk="1" latinLnBrk="0" hangingPunct="1">
        <a:spcBef>
          <a:spcPct val="0"/>
        </a:spcBef>
        <a:buNone/>
        <a:defRPr sz="2800" kern="1200">
          <a:solidFill>
            <a:schemeClr val="bg1">
              <a:lumMod val="90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091625"/>
            </a:gs>
            <a:gs pos="82000">
              <a:srgbClr val="091625"/>
            </a:gs>
            <a:gs pos="99167">
              <a:schemeClr val="bg2">
                <a:lumMod val="5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19050"/>
            <a:ext cx="9144000" cy="5143500"/>
          </a:xfrm>
          <a:prstGeom prst="rect">
            <a:avLst/>
          </a:prstGeom>
          <a:blipFill dpi="0" rotWithShape="1">
            <a:blip r:embed="rId19">
              <a:alphaModFix amt="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971550"/>
            <a:ext cx="4495800" cy="2667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133350"/>
            <a:ext cx="6553202" cy="39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-76200" y="5090431"/>
            <a:ext cx="9296400" cy="112939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0"/>
          </a:gradFill>
          <a:ln w="9525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 rot="10800000">
            <a:off x="-76200" y="-43543"/>
            <a:ext cx="9296400" cy="123825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0"/>
          </a:gradFill>
          <a:ln w="9525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692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717" r:id="rId17"/>
  </p:sldLayoutIdLst>
  <p:txStyles>
    <p:titleStyle>
      <a:lvl1pPr algn="ctr" defTabSz="914400" rtl="0" eaLnBrk="1" latinLnBrk="0" hangingPunct="1">
        <a:spcBef>
          <a:spcPct val="0"/>
        </a:spcBef>
        <a:buNone/>
        <a:defRPr sz="2800" kern="1200">
          <a:solidFill>
            <a:schemeClr val="bg1">
              <a:lumMod val="90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091625"/>
            </a:gs>
            <a:gs pos="82000">
              <a:srgbClr val="091625"/>
            </a:gs>
            <a:gs pos="99167">
              <a:schemeClr val="bg2">
                <a:lumMod val="5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57150"/>
            <a:ext cx="9144000" cy="5143500"/>
          </a:xfrm>
          <a:prstGeom prst="rect">
            <a:avLst/>
          </a:prstGeom>
          <a:blipFill dpi="0" rotWithShape="1">
            <a:blip r:embed="rId19">
              <a:alphaModFix amt="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533400" y="152400"/>
            <a:ext cx="5064276" cy="504825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/>
              <a:t>5/23/2022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971550"/>
            <a:ext cx="4495800" cy="2667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133350"/>
            <a:ext cx="6553202" cy="39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-76200" y="5090431"/>
            <a:ext cx="9296400" cy="112939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0"/>
          </a:gradFill>
          <a:ln w="9525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 rot="10800000">
            <a:off x="-76200" y="-43543"/>
            <a:ext cx="9296400" cy="123825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0"/>
          </a:gradFill>
          <a:ln w="9525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428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  <p:sldLayoutId id="2147483735" r:id="rId17"/>
  </p:sldLayoutIdLst>
  <p:txStyles>
    <p:titleStyle>
      <a:lvl1pPr algn="ctr" defTabSz="914400" rtl="0" eaLnBrk="1" latinLnBrk="0" hangingPunct="1">
        <a:spcBef>
          <a:spcPct val="0"/>
        </a:spcBef>
        <a:buNone/>
        <a:defRPr sz="2800" kern="1200">
          <a:solidFill>
            <a:schemeClr val="bg1">
              <a:lumMod val="90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bg1">
              <a:lumMod val="1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dirty="0">
                <a:ln w="1905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</a:rPr>
              <a:t>Net Medical Xpress Labs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200" dirty="0" err="1">
                <a:solidFill>
                  <a:srgbClr val="FF0000"/>
                </a:solidFill>
              </a:rPr>
              <a:t>BioFire</a:t>
            </a:r>
            <a:r>
              <a:rPr lang="en-US" sz="1200" dirty="0">
                <a:solidFill>
                  <a:srgbClr val="FF0000"/>
                </a:solidFill>
              </a:rPr>
              <a:t> Joint Infection Panel</a:t>
            </a:r>
          </a:p>
          <a:p>
            <a:pPr algn="ctr"/>
            <a:r>
              <a:rPr lang="en-US" sz="1200" dirty="0">
                <a:solidFill>
                  <a:srgbClr val="FFFF00"/>
                </a:solidFill>
              </a:rPr>
              <a:t>Synovial Fluid Collection/Transport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4860" y="1500609"/>
            <a:ext cx="752856" cy="857822"/>
          </a:xfrm>
          <a:prstGeom prst="rect">
            <a:avLst/>
          </a:prstGeom>
        </p:spPr>
      </p:pic>
      <p:pic>
        <p:nvPicPr>
          <p:cNvPr id="1026" name="Picture 2" descr="Net Medical Xpress logo">
            <a:extLst>
              <a:ext uri="{FF2B5EF4-FFF2-40B4-BE49-F238E27FC236}">
                <a16:creationId xmlns:a16="http://schemas.microsoft.com/office/drawing/2014/main" id="{189DE3FF-BE6D-4F8D-92A2-8ACEAB44B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200150"/>
            <a:ext cx="9906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ioFire Diagnostics">
            <a:extLst>
              <a:ext uri="{FF2B5EF4-FFF2-40B4-BE49-F238E27FC236}">
                <a16:creationId xmlns:a16="http://schemas.microsoft.com/office/drawing/2014/main" id="{139105FE-1DA0-4695-9988-2DA24A8215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914400"/>
            <a:ext cx="144780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459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FF00"/>
                </a:solidFill>
              </a:rPr>
              <a:t>Synovial Fluid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6E483AF-EAFB-4FF7-8895-D4EF5268D5DD}"/>
              </a:ext>
            </a:extLst>
          </p:cNvPr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57151"/>
            <a:ext cx="6169819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297AD10-708F-4C88-9C42-786F08AF3E1B}"/>
              </a:ext>
            </a:extLst>
          </p:cNvPr>
          <p:cNvSpPr txBox="1"/>
          <p:nvPr/>
        </p:nvSpPr>
        <p:spPr>
          <a:xfrm>
            <a:off x="2971800" y="2800352"/>
            <a:ext cx="61722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Synovial fluid is normally a </a:t>
            </a:r>
            <a:r>
              <a:rPr lang="en-US" b="1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thick, straw-colored liquid found in small amounts in joints</a:t>
            </a:r>
            <a:r>
              <a:rPr lang="en-US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. After the skin around the joint is cleaned, the health care provider inserts a sterile needle through the skin and into the joint space. Fluid is then drawn through the needle into a sterile syringe. The fluid sample is sent to our lab for testing.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17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CD764C5E-AC90-4F24-BBE6-752982764F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Net Medical Xpress Labs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67009" y="3943350"/>
            <a:ext cx="2168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BF6A300F-6373-4728-98EB-4FBC97520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3712" y="-21431"/>
            <a:ext cx="6096000" cy="455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5801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57600" y="864394"/>
            <a:ext cx="4648200" cy="1021556"/>
          </a:xfrm>
        </p:spPr>
        <p:txBody>
          <a:bodyPr>
            <a:normAutofit fontScale="90000"/>
          </a:bodyPr>
          <a:lstStyle/>
          <a:p>
            <a:r>
              <a:rPr lang="en-US" sz="22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Volume = 3-5 mL</a:t>
            </a:r>
            <a:br>
              <a:rPr lang="en-US" sz="2200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n-US" sz="22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sterile tube</a:t>
            </a:r>
            <a:br>
              <a:rPr lang="en-US" sz="2200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n-US" sz="22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biohazard bag</a:t>
            </a:r>
            <a:br>
              <a:rPr lang="en-US" sz="2200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n-US" sz="22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absorbent material</a:t>
            </a:r>
            <a:b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stored/shipped @ 2*-8*C</a:t>
            </a:r>
            <a:b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icepack is not to touch sample</a:t>
            </a:r>
            <a:b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shipped for overnight delivery</a:t>
            </a:r>
            <a:b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name/dob of patient</a:t>
            </a:r>
            <a:b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date &amp; time of collection</a:t>
            </a:r>
            <a:b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face sheet of patient</a:t>
            </a:r>
            <a:b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b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b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en-US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>
          <a:xfrm>
            <a:off x="3657600" y="0"/>
            <a:ext cx="4648200" cy="1125140"/>
          </a:xfrm>
        </p:spPr>
        <p:txBody>
          <a:bodyPr/>
          <a:lstStyle/>
          <a:p>
            <a:r>
              <a:rPr lang="en-US" sz="3200" dirty="0">
                <a:solidFill>
                  <a:srgbClr val="FF0000"/>
                </a:solidFill>
              </a:rPr>
              <a:t>Specimen Requirements</a:t>
            </a:r>
            <a:r>
              <a:rPr lang="en-US" dirty="0">
                <a:solidFill>
                  <a:srgbClr val="FF0000"/>
                </a:solidFill>
              </a:rPr>
              <a:t>:</a:t>
            </a:r>
          </a:p>
          <a:p>
            <a:endParaRPr lang="en-US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876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798" y="577453"/>
            <a:ext cx="6553202" cy="394097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solidFill>
                  <a:srgbClr val="FFC000"/>
                </a:solidFill>
              </a:rPr>
              <a:t>How to Ship Safely </a:t>
            </a:r>
            <a:br>
              <a:rPr lang="en-US" dirty="0">
                <a:solidFill>
                  <a:srgbClr val="FFC000"/>
                </a:solidFill>
              </a:rPr>
            </a:br>
            <a:r>
              <a:rPr lang="en-US" dirty="0">
                <a:solidFill>
                  <a:srgbClr val="FFC000"/>
                </a:solidFill>
              </a:rPr>
              <a:t>UPS PACKAGING LABELING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4000" dirty="0"/>
              <a:t>EXEMPT HUMAN SPECIMEN</a:t>
            </a:r>
          </a:p>
          <a:p>
            <a:pPr marL="0" indent="0">
              <a:buNone/>
            </a:pPr>
            <a:r>
              <a:rPr lang="en-US" dirty="0"/>
              <a:t>ALWAYS…TRIPLE PACKAGING!!</a:t>
            </a:r>
          </a:p>
          <a:p>
            <a:pPr marL="0" indent="0">
              <a:buNone/>
            </a:pPr>
            <a:r>
              <a:rPr lang="en-US" dirty="0"/>
              <a:t>SHIPPER’S NAME &amp; ADDRESS &amp; CONTACT #</a:t>
            </a:r>
          </a:p>
          <a:p>
            <a:pPr marL="0" indent="0">
              <a:buNone/>
            </a:pPr>
            <a:r>
              <a:rPr lang="en-US" dirty="0"/>
              <a:t>RECEIVER’S NAME &amp; ADDRESS &amp; CONTACT #</a:t>
            </a:r>
          </a:p>
          <a:p>
            <a:pPr marL="0" indent="0">
              <a:buNone/>
            </a:pPr>
            <a:r>
              <a:rPr lang="en-US" dirty="0"/>
              <a:t>EXEMPT HUMAN SPECIMEN</a:t>
            </a:r>
          </a:p>
          <a:p>
            <a:pPr marL="0" indent="0">
              <a:buNone/>
            </a:pPr>
            <a:r>
              <a:rPr lang="en-US" dirty="0"/>
              <a:t>LABELS(NONE REQUIRED)</a:t>
            </a:r>
          </a:p>
        </p:txBody>
      </p:sp>
    </p:spTree>
    <p:extLst>
      <p:ext uri="{BB962C8B-B14F-4D97-AF65-F5344CB8AC3E}">
        <p14:creationId xmlns:p14="http://schemas.microsoft.com/office/powerpoint/2010/main" val="371080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429000" y="666750"/>
            <a:ext cx="6400802" cy="5334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BIOHAZARD BAG</a:t>
            </a:r>
          </a:p>
        </p:txBody>
      </p:sp>
      <p:pic>
        <p:nvPicPr>
          <p:cNvPr id="5122" name="Picture 2" descr="Biohazard Specimen Transport Bags 6&quot; x 10&quot; - Ziplock with Score Line, Document Pouch and Absorbent Pad">
            <a:extLst>
              <a:ext uri="{FF2B5EF4-FFF2-40B4-BE49-F238E27FC236}">
                <a16:creationId xmlns:a16="http://schemas.microsoft.com/office/drawing/2014/main" id="{1575FC30-EB80-4AAE-8178-4ACFCC3C6BE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931" y="1276350"/>
            <a:ext cx="4487069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96AB928-2AF3-49B5-9FEE-09D31F611100}"/>
              </a:ext>
            </a:extLst>
          </p:cNvPr>
          <p:cNvSpPr txBox="1"/>
          <p:nvPr/>
        </p:nvSpPr>
        <p:spPr>
          <a:xfrm>
            <a:off x="2438400" y="285750"/>
            <a:ext cx="403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C000"/>
                </a:solidFill>
              </a:rPr>
              <a:t>Net Medical Labs will provide</a:t>
            </a:r>
            <a:r>
              <a:rPr lang="en-US" sz="2400" b="1" dirty="0">
                <a:solidFill>
                  <a:srgbClr val="FFC000"/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335017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3276598" y="971550"/>
            <a:ext cx="5867402" cy="365760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7030A0"/>
                </a:solidFill>
              </a:rPr>
              <a:t>STERILE VIAL</a:t>
            </a:r>
          </a:p>
        </p:txBody>
      </p:sp>
      <p:sp>
        <p:nvSpPr>
          <p:cNvPr id="10" name="Oval 9"/>
          <p:cNvSpPr/>
          <p:nvPr/>
        </p:nvSpPr>
        <p:spPr>
          <a:xfrm>
            <a:off x="1246191" y="3640786"/>
            <a:ext cx="381000" cy="215900"/>
          </a:xfrm>
          <a:prstGeom prst="ellipse">
            <a:avLst/>
          </a:prstGeom>
          <a:gradFill>
            <a:gsLst>
              <a:gs pos="0">
                <a:schemeClr val="accent3">
                  <a:shade val="51000"/>
                  <a:satMod val="130000"/>
                  <a:alpha val="6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506436F-C7BC-434A-B630-49F9C05E0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819150"/>
            <a:ext cx="6191250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0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422076"/>
            <a:ext cx="6084794" cy="425054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C000"/>
                </a:solidFill>
              </a:rPr>
              <a:t>NET MEDICAL XPRESS LABS – Company Information</a:t>
            </a:r>
            <a:br>
              <a:rPr lang="en-US" dirty="0">
                <a:solidFill>
                  <a:srgbClr val="FFC000"/>
                </a:solidFill>
              </a:rPr>
            </a:b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SHIPPING ADDRESS</a:t>
            </a:r>
          </a:p>
        </p:txBody>
      </p:sp>
      <p:sp>
        <p:nvSpPr>
          <p:cNvPr id="9" name="Rectangle 8"/>
          <p:cNvSpPr/>
          <p:nvPr/>
        </p:nvSpPr>
        <p:spPr>
          <a:xfrm>
            <a:off x="4267200" y="620035"/>
            <a:ext cx="4648200" cy="4451748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8000"/>
                </a:schemeClr>
              </a:gs>
              <a:gs pos="52000">
                <a:schemeClr val="accent1">
                  <a:lumMod val="60000"/>
                  <a:lumOff val="40000"/>
                  <a:alpha val="50000"/>
                </a:schemeClr>
              </a:gs>
              <a:gs pos="100000">
                <a:schemeClr val="accent1">
                  <a:lumMod val="75000"/>
                  <a:alpha val="75000"/>
                </a:schemeClr>
              </a:gs>
            </a:gsLst>
            <a:lin ang="0" scaled="0"/>
          </a:gra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165100" dist="190500" dir="5760000" sx="103000" sy="103000" algn="t" rotWithShape="0">
              <a:prstClr val="black">
                <a:alpha val="19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base"/>
            <a:r>
              <a:rPr lang="en-US" b="1" i="0" dirty="0">
                <a:solidFill>
                  <a:srgbClr val="FFC000"/>
                </a:solidFill>
                <a:effectLst/>
                <a:latin typeface="montserrat"/>
              </a:rPr>
              <a:t>Address</a:t>
            </a:r>
            <a:r>
              <a:rPr lang="en-US" b="0" i="0" dirty="0">
                <a:solidFill>
                  <a:srgbClr val="FFC000"/>
                </a:solidFill>
                <a:effectLst/>
                <a:latin typeface="montserrat"/>
              </a:rPr>
              <a:t>: 8206 Louisiana Blvd. NE, Suite A, Albuquerque, NM 87113</a:t>
            </a:r>
            <a:endParaRPr lang="en-US" b="0" i="0" dirty="0">
              <a:solidFill>
                <a:srgbClr val="FFC000"/>
              </a:solidFill>
              <a:effectLst/>
            </a:endParaRPr>
          </a:p>
          <a:p>
            <a:pPr algn="l" fontAlgn="base"/>
            <a:r>
              <a:rPr lang="en-US" b="1" i="0" dirty="0">
                <a:solidFill>
                  <a:srgbClr val="FFC000"/>
                </a:solidFill>
                <a:effectLst/>
                <a:latin typeface="montserrat"/>
              </a:rPr>
              <a:t>Phone</a:t>
            </a:r>
            <a:r>
              <a:rPr lang="en-US" b="0" i="0" dirty="0">
                <a:solidFill>
                  <a:srgbClr val="FFC000"/>
                </a:solidFill>
                <a:effectLst/>
                <a:latin typeface="montserrat"/>
              </a:rPr>
              <a:t>: 505-255-1999 ext. 300</a:t>
            </a:r>
            <a:endParaRPr lang="en-US" b="0" i="0" dirty="0">
              <a:solidFill>
                <a:srgbClr val="FFC000"/>
              </a:solidFill>
              <a:effectLst/>
            </a:endParaRPr>
          </a:p>
          <a:p>
            <a:pPr algn="l" fontAlgn="base"/>
            <a:r>
              <a:rPr lang="en-US" b="1" i="0" dirty="0">
                <a:solidFill>
                  <a:srgbClr val="FFC000"/>
                </a:solidFill>
                <a:effectLst/>
                <a:latin typeface="montserrat"/>
              </a:rPr>
              <a:t>Fax</a:t>
            </a:r>
            <a:r>
              <a:rPr lang="en-US" b="0" i="0" dirty="0">
                <a:solidFill>
                  <a:srgbClr val="FFC000"/>
                </a:solidFill>
                <a:effectLst/>
                <a:latin typeface="montserrat"/>
              </a:rPr>
              <a:t>: 505-255-7201</a:t>
            </a:r>
            <a:endParaRPr lang="en-US" b="0" i="0" dirty="0">
              <a:solidFill>
                <a:srgbClr val="FFC000"/>
              </a:solidFill>
              <a:effectLst/>
            </a:endParaRPr>
          </a:p>
          <a:p>
            <a:pPr algn="l" fontAlgn="base"/>
            <a:r>
              <a:rPr lang="en-US" b="1" i="0" dirty="0">
                <a:solidFill>
                  <a:srgbClr val="FFC000"/>
                </a:solidFill>
                <a:effectLst/>
                <a:latin typeface="montserrat"/>
              </a:rPr>
              <a:t>Website</a:t>
            </a:r>
            <a:r>
              <a:rPr lang="en-US" b="0" i="0" dirty="0">
                <a:solidFill>
                  <a:srgbClr val="FFC000"/>
                </a:solidFill>
                <a:effectLst/>
                <a:latin typeface="montserrat"/>
              </a:rPr>
              <a:t>: https://welcome.netmedical.com</a:t>
            </a:r>
          </a:p>
          <a:p>
            <a:pPr algn="l" fontAlgn="base"/>
            <a:r>
              <a:rPr lang="en-US" dirty="0">
                <a:solidFill>
                  <a:srgbClr val="FFC000"/>
                </a:solidFill>
                <a:latin typeface="montserrat"/>
              </a:rPr>
              <a:t>Attn: Gary Ayres, Lab Director</a:t>
            </a:r>
            <a:endParaRPr lang="en-US" b="0" i="0" dirty="0">
              <a:solidFill>
                <a:srgbClr val="FFC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33743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theme/theme1.xml><?xml version="1.0" encoding="utf-8"?>
<a:theme xmlns:a="http://schemas.openxmlformats.org/drawingml/2006/main" name="PresenterMedia.com Static Main Theme">
  <a:themeElements>
    <a:clrScheme name="Custom 11">
      <a:dk1>
        <a:srgbClr val="E6E6E6"/>
      </a:dk1>
      <a:lt1>
        <a:srgbClr val="E6E6E6"/>
      </a:lt1>
      <a:dk2>
        <a:srgbClr val="0C0C0C"/>
      </a:dk2>
      <a:lt2>
        <a:srgbClr val="0E57C4"/>
      </a:lt2>
      <a:accent1>
        <a:srgbClr val="265E95"/>
      </a:accent1>
      <a:accent2>
        <a:srgbClr val="A7CAE1"/>
      </a:accent2>
      <a:accent3>
        <a:srgbClr val="0E57C4"/>
      </a:accent3>
      <a:accent4>
        <a:srgbClr val="4A66AC"/>
      </a:accent4>
      <a:accent5>
        <a:srgbClr val="5AA2AE"/>
      </a:accent5>
      <a:accent6>
        <a:srgbClr val="0E57C4"/>
      </a:accent6>
      <a:hlink>
        <a:srgbClr val="1098D2"/>
      </a:hlink>
      <a:folHlink>
        <a:srgbClr val="062B62"/>
      </a:folHlink>
    </a:clrScheme>
    <a:fontScheme name="reflective ball">
      <a:majorFont>
        <a:latin typeface="Franklin Gothic Heavy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PresenterMedia.com Animated Theme">
  <a:themeElements>
    <a:clrScheme name="Custom 11">
      <a:dk1>
        <a:srgbClr val="E6E6E6"/>
      </a:dk1>
      <a:lt1>
        <a:srgbClr val="E6E6E6"/>
      </a:lt1>
      <a:dk2>
        <a:srgbClr val="0C0C0C"/>
      </a:dk2>
      <a:lt2>
        <a:srgbClr val="0E57C4"/>
      </a:lt2>
      <a:accent1>
        <a:srgbClr val="265E95"/>
      </a:accent1>
      <a:accent2>
        <a:srgbClr val="A7CAE1"/>
      </a:accent2>
      <a:accent3>
        <a:srgbClr val="0E57C4"/>
      </a:accent3>
      <a:accent4>
        <a:srgbClr val="4A66AC"/>
      </a:accent4>
      <a:accent5>
        <a:srgbClr val="5AA2AE"/>
      </a:accent5>
      <a:accent6>
        <a:srgbClr val="0E57C4"/>
      </a:accent6>
      <a:hlink>
        <a:srgbClr val="1098D2"/>
      </a:hlink>
      <a:folHlink>
        <a:srgbClr val="062B62"/>
      </a:folHlink>
    </a:clrScheme>
    <a:fontScheme name="reflective ball">
      <a:majorFont>
        <a:latin typeface="Franklin Gothic Heavy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PresenterMedia.com Static Theme">
  <a:themeElements>
    <a:clrScheme name="Custom 11">
      <a:dk1>
        <a:srgbClr val="E6E6E6"/>
      </a:dk1>
      <a:lt1>
        <a:srgbClr val="E6E6E6"/>
      </a:lt1>
      <a:dk2>
        <a:srgbClr val="0C0C0C"/>
      </a:dk2>
      <a:lt2>
        <a:srgbClr val="0E57C4"/>
      </a:lt2>
      <a:accent1>
        <a:srgbClr val="265E95"/>
      </a:accent1>
      <a:accent2>
        <a:srgbClr val="A7CAE1"/>
      </a:accent2>
      <a:accent3>
        <a:srgbClr val="0E57C4"/>
      </a:accent3>
      <a:accent4>
        <a:srgbClr val="4A66AC"/>
      </a:accent4>
      <a:accent5>
        <a:srgbClr val="5AA2AE"/>
      </a:accent5>
      <a:accent6>
        <a:srgbClr val="0E57C4"/>
      </a:accent6>
      <a:hlink>
        <a:srgbClr val="1098D2"/>
      </a:hlink>
      <a:folHlink>
        <a:srgbClr val="062B62"/>
      </a:folHlink>
    </a:clrScheme>
    <a:fontScheme name="reflective ball">
      <a:majorFont>
        <a:latin typeface="Franklin Gothic Heavy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PresenterMedia.com Static Blank Theme">
  <a:themeElements>
    <a:clrScheme name="Custom 11">
      <a:dk1>
        <a:srgbClr val="E6E6E6"/>
      </a:dk1>
      <a:lt1>
        <a:srgbClr val="E6E6E6"/>
      </a:lt1>
      <a:dk2>
        <a:srgbClr val="0C0C0C"/>
      </a:dk2>
      <a:lt2>
        <a:srgbClr val="122F4A"/>
      </a:lt2>
      <a:accent1>
        <a:srgbClr val="265E95"/>
      </a:accent1>
      <a:accent2>
        <a:srgbClr val="A7CAE1"/>
      </a:accent2>
      <a:accent3>
        <a:srgbClr val="0E57C4"/>
      </a:accent3>
      <a:accent4>
        <a:srgbClr val="4A66AC"/>
      </a:accent4>
      <a:accent5>
        <a:srgbClr val="5AA2AE"/>
      </a:accent5>
      <a:accent6>
        <a:srgbClr val="0E57C4"/>
      </a:accent6>
      <a:hlink>
        <a:srgbClr val="1098D2"/>
      </a:hlink>
      <a:folHlink>
        <a:srgbClr val="062B62"/>
      </a:folHlink>
    </a:clrScheme>
    <a:fontScheme name="reflective ball">
      <a:majorFont>
        <a:latin typeface="Franklin Gothic Heavy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PresenterMedia.com Static Theme">
  <a:themeElements>
    <a:clrScheme name="Custom 11">
      <a:dk1>
        <a:srgbClr val="E6E6E6"/>
      </a:dk1>
      <a:lt1>
        <a:srgbClr val="E6E6E6"/>
      </a:lt1>
      <a:dk2>
        <a:srgbClr val="0C0C0C"/>
      </a:dk2>
      <a:lt2>
        <a:srgbClr val="122F4A"/>
      </a:lt2>
      <a:accent1>
        <a:srgbClr val="265E95"/>
      </a:accent1>
      <a:accent2>
        <a:srgbClr val="A7CAE1"/>
      </a:accent2>
      <a:accent3>
        <a:srgbClr val="0E57C4"/>
      </a:accent3>
      <a:accent4>
        <a:srgbClr val="4A66AC"/>
      </a:accent4>
      <a:accent5>
        <a:srgbClr val="5AA2AE"/>
      </a:accent5>
      <a:accent6>
        <a:srgbClr val="0E57C4"/>
      </a:accent6>
      <a:hlink>
        <a:srgbClr val="1098D2"/>
      </a:hlink>
      <a:folHlink>
        <a:srgbClr val="062B62"/>
      </a:folHlink>
    </a:clrScheme>
    <a:fontScheme name="reflective ball">
      <a:majorFont>
        <a:latin typeface="Franklin Gothic Heavy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11133</TotalTime>
  <Words>251</Words>
  <Application>Microsoft Office PowerPoint</Application>
  <PresentationFormat>On-screen Show (16:9)</PresentationFormat>
  <Paragraphs>26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Calibri</vt:lpstr>
      <vt:lpstr>Franklin Gothic Heavy</vt:lpstr>
      <vt:lpstr>montserrat</vt:lpstr>
      <vt:lpstr>Roboto</vt:lpstr>
      <vt:lpstr>PresenterMedia.com Static Main Theme</vt:lpstr>
      <vt:lpstr>1_PresenterMedia.com Animated Theme</vt:lpstr>
      <vt:lpstr>PresenterMedia.com Static Theme</vt:lpstr>
      <vt:lpstr>1_PresenterMedia.com Static Blank Theme</vt:lpstr>
      <vt:lpstr>2_PresenterMedia.com Static Theme</vt:lpstr>
      <vt:lpstr>Net Medical Xpress Labs</vt:lpstr>
      <vt:lpstr>Synovial Fluid</vt:lpstr>
      <vt:lpstr>PowerPoint Presentation</vt:lpstr>
      <vt:lpstr>         Volume = 3-5 mL          sterile tube          biohazard bag          absorbent material           stored/shipped @ 2*-8*C           icepack is not to touch sample           shipped for overnight delivery           name/dob of patient           date &amp; time of collection           face sheet of patient   </vt:lpstr>
      <vt:lpstr>How to Ship Safely  UPS PACKAGING LABELING</vt:lpstr>
      <vt:lpstr>BIOHAZARD BAG</vt:lpstr>
      <vt:lpstr>STERILE VIAL</vt:lpstr>
      <vt:lpstr>NET MEDICAL XPRESS LABS – Company Information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Orange Earth</dc:title>
  <dc:creator>PresenterMedia.com</dc:creator>
  <cp:lastModifiedBy>Stephenie Wilson</cp:lastModifiedBy>
  <cp:revision>282</cp:revision>
  <dcterms:created xsi:type="dcterms:W3CDTF">2010-11-24T18:19:10Z</dcterms:created>
  <dcterms:modified xsi:type="dcterms:W3CDTF">2022-05-23T23:10:04Z</dcterms:modified>
</cp:coreProperties>
</file>